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02" r:id="rId29"/>
    <p:sldId id="313" r:id="rId30"/>
    <p:sldId id="303" r:id="rId31"/>
    <p:sldId id="304" r:id="rId32"/>
    <p:sldId id="307" r:id="rId33"/>
    <p:sldId id="300" r:id="rId34"/>
    <p:sldId id="310" r:id="rId35"/>
    <p:sldId id="315" r:id="rId36"/>
    <p:sldId id="264" r:id="rId37"/>
    <p:sldId id="306" r:id="rId38"/>
    <p:sldId id="292" r:id="rId39"/>
    <p:sldId id="293" r:id="rId40"/>
    <p:sldId id="312" r:id="rId41"/>
    <p:sldId id="311" r:id="rId42"/>
    <p:sldId id="316" r:id="rId43"/>
    <p:sldId id="317" r:id="rId44"/>
    <p:sldId id="318" r:id="rId45"/>
    <p:sldId id="269" r:id="rId46"/>
    <p:sldId id="270" r:id="rId47"/>
    <p:sldId id="272" r:id="rId48"/>
    <p:sldId id="278" r:id="rId49"/>
    <p:sldId id="280" r:id="rId50"/>
    <p:sldId id="25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90" d="100"/>
          <a:sy n="90" d="100"/>
        </p:scale>
        <p:origin x="2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5.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_Reshoot-02.jpg" TargetMode="External"/><Relationship Id="rId11" Type="http://schemas.openxmlformats.org/officeDocument/2006/relationships/image" Target="../media/image33.jpeg"/><Relationship Id="rId5" Type="http://schemas.openxmlformats.org/officeDocument/2006/relationships/image" Target="../media/image30.jpeg"/><Relationship Id="rId10" Type="http://schemas.microsoft.com/office/2007/relationships/hdphoto" Target="../media/hdphoto3.wdp"/><Relationship Id="rId4" Type="http://schemas.openxmlformats.org/officeDocument/2006/relationships/hyperlink" Target="https://cdn.sparkfun.com/assets/learn_tutorials/3/3/7/Redbot_Kit_Brian_Revisions-08.jpg" TargetMode="Externa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1.png"/><Relationship Id="rId2" Type="http://schemas.openxmlformats.org/officeDocument/2006/relationships/hyperlink" Target="https://cdn.sparkfun.com/assets/learn_tutorials/3/3/7/Redbot_Kit-70.jpg" TargetMode="Externa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hyperlink" Target="https://cdn.sparkfun.com/r/600-600/assets/learn_tutorials/3/3/7/Redbot_Kit-07.jp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6.xml"/><Relationship Id="rId4" Type="http://schemas.microsoft.com/office/2007/relationships/hdphoto" Target="../media/hdphoto7.wdp"/></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file:///C:\Users\dmmanzan\Documents\Arduino\NMMakers_FnF_Event\Documents\FnFACE_Placemat.pdf"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70.gif"/><Relationship Id="rId4" Type="http://schemas.openxmlformats.org/officeDocument/2006/relationships/image" Target="../media/image69.wm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print">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a:t>
            </a:r>
            <a:fld id="{EE2556C5-CE8C-6547-B838-EA80C61A4AF7}" type="slidenum">
              <a:rPr lang="en-US" smtClean="0"/>
              <a:pPr/>
              <a:t>3</a:t>
            </a:fld>
            <a:endParaRPr lang="en-US" dirty="0"/>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4"/>
          </p:cNvPr>
          <p:cNvPicPr/>
          <p:nvPr/>
        </p:nvPicPr>
        <p:blipFill rotWithShape="1">
          <a:blip r:embed="rId5">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7" name="Picture 16" descr="Adding the ball caster">
            <a:hlinkClick r:id="rId6"/>
          </p:cNvPr>
          <p:cNvPicPr/>
          <p:nvPr/>
        </p:nvPicPr>
        <p:blipFill rotWithShape="1">
          <a:blip r:embed="rId7">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pic>
        <p:nvPicPr>
          <p:cNvPr id="11" name="Picture 10" descr="Nub caster">
            <a:hlinkClick r:id="rId8"/>
          </p:cNvPr>
          <p:cNvPicPr/>
          <p:nvPr/>
        </p:nvPicPr>
        <p:blipFill>
          <a:blip r:embed="rId9" cstate="print">
            <a:extLst>
              <a:ext uri="{BEBA8EAE-BF5A-486C-A8C5-ECC9F3942E4B}">
                <a14:imgProps xmlns:a14="http://schemas.microsoft.com/office/drawing/2010/main">
                  <a14:imgLayer r:embed="rId10">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11">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print">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p>
          <a:p>
            <a:endParaRPr lang="en-US" dirty="0" smtClean="0"/>
          </a:p>
          <a:p>
            <a:endParaRPr lang="en-US" dirty="0"/>
          </a:p>
          <a:p>
            <a:r>
              <a:rPr lang="en-US" dirty="0" smtClean="0"/>
              <a:t>Place battery assembly onto Chassis Bottom plate, side without the nub caster.</a:t>
            </a:r>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9" name="Picture 8" descr="Add mainboard mounts">
            <a:hlinkClick r:id="rId2"/>
          </p:cNvPr>
          <p:cNvPicPr/>
          <p:nvPr/>
        </p:nvPicPr>
        <p:blipFill rotWithShape="1">
          <a:blip r:embed="rId3">
            <a:extLst>
              <a:ext uri="{28A0092B-C50C-407E-A947-70E740481C1C}">
                <a14:useLocalDpi xmlns:a14="http://schemas.microsoft.com/office/drawing/2010/main" val="0"/>
              </a:ext>
            </a:extLst>
          </a:blip>
          <a:srcRect l="20064" t="17801" r="14115" b="23080"/>
          <a:stretch/>
        </p:blipFill>
        <p:spPr bwMode="auto">
          <a:xfrm>
            <a:off x="1206230" y="3375498"/>
            <a:ext cx="4970834" cy="3057018"/>
          </a:xfrm>
          <a:prstGeom prst="rect">
            <a:avLst/>
          </a:prstGeom>
          <a:noFill/>
          <a:ln>
            <a:noFill/>
          </a:ln>
        </p:spPr>
      </p:pic>
      <p:pic>
        <p:nvPicPr>
          <p:cNvPr id="10" name="Picture 9" descr="Mainboard mount">
            <a:hlinkClick r:id="rId4"/>
          </p:cNvPr>
          <p:cNvPicPr/>
          <p:nvPr/>
        </p:nvPicPr>
        <p:blipFill>
          <a:blip r:embed="rId5" cstate="print">
            <a:extLst>
              <a:ext uri="{BEBA8EAE-BF5A-486C-A8C5-ECC9F3942E4B}">
                <a14:imgProps xmlns:a14="http://schemas.microsoft.com/office/drawing/2010/main">
                  <a14:imgLayer r:embed="rId6">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7"/>
          <a:srcRect t="3099" r="4589" b="2000"/>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81" t="3299" r="19570" b="7691"/>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20" t="8670" r="18662" b="11755"/>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7" name="Content Placeholder 7"/>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p:blipFill>
        <p:spPr>
          <a:xfrm>
            <a:off x="8637810" y="2091848"/>
            <a:ext cx="2942473" cy="2538518"/>
          </a:xfrm>
          <a:prstGeom prst="rect">
            <a:avLst/>
          </a:prstGeom>
        </p:spPr>
      </p:pic>
      <p:pic>
        <p:nvPicPr>
          <p:cNvPr id="9218" name="Picture 2" descr="https://cdn.sparkfun.com/assets/d/f/7/f/2/51193a9ece395f3b4b0000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688" y="3132307"/>
            <a:ext cx="43719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222479030"/>
              </p:ext>
            </p:extLst>
          </p:nvPr>
        </p:nvGraphicFramePr>
        <p:xfrm>
          <a:off x="607484" y="4442766"/>
          <a:ext cx="5687180" cy="1761808"/>
        </p:xfrm>
        <a:graphic>
          <a:graphicData uri="http://schemas.openxmlformats.org/drawingml/2006/table">
            <a:tbl>
              <a:tblPr firstRow="1" firstCol="1" bandRow="1"/>
              <a:tblGrid>
                <a:gridCol w="2622099"/>
                <a:gridCol w="3065081"/>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B3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B4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441368660"/>
              </p:ext>
            </p:extLst>
          </p:nvPr>
        </p:nvGraphicFramePr>
        <p:xfrm>
          <a:off x="6340499" y="1801015"/>
          <a:ext cx="5330570" cy="2501138"/>
        </p:xfrm>
        <a:graphic>
          <a:graphicData uri="http://schemas.openxmlformats.org/drawingml/2006/table">
            <a:tbl>
              <a:tblPr firstRow="1" firstCol="1" bandRow="1"/>
              <a:tblGrid>
                <a:gridCol w="2258752"/>
                <a:gridCol w="1692613"/>
                <a:gridCol w="137920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06891272"/>
              </p:ext>
            </p:extLst>
          </p:nvPr>
        </p:nvGraphicFramePr>
        <p:xfrm>
          <a:off x="6340499" y="4442766"/>
          <a:ext cx="5330571" cy="2305558"/>
        </p:xfrm>
        <a:graphic>
          <a:graphicData uri="http://schemas.openxmlformats.org/drawingml/2006/table">
            <a:tbl>
              <a:tblPr firstRow="1" firstCol="1" bandRow="1"/>
              <a:tblGrid>
                <a:gridCol w="2249024"/>
                <a:gridCol w="1692613"/>
                <a:gridCol w="1388934"/>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and Left 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Motor and Right Wheel Encoder:</a:t>
            </a:r>
          </a:p>
        </p:txBody>
      </p:sp>
      <p:graphicFrame>
        <p:nvGraphicFramePr>
          <p:cNvPr id="15" name="Content Placeholder 3"/>
          <p:cNvGraphicFramePr>
            <a:graphicFrameLocks/>
          </p:cNvGraphicFramePr>
          <p:nvPr>
            <p:extLst>
              <p:ext uri="{D42A27DB-BD31-4B8C-83A1-F6EECF244321}">
                <p14:modId xmlns:p14="http://schemas.microsoft.com/office/powerpoint/2010/main" val="1015786647"/>
              </p:ext>
            </p:extLst>
          </p:nvPr>
        </p:nvGraphicFramePr>
        <p:xfrm>
          <a:off x="607482" y="1790670"/>
          <a:ext cx="5725224" cy="1761808"/>
        </p:xfrm>
        <a:graphic>
          <a:graphicData uri="http://schemas.openxmlformats.org/drawingml/2006/table">
            <a:tbl>
              <a:tblPr firstRow="1" firstCol="1" bandRow="1"/>
              <a:tblGrid>
                <a:gridCol w="2554007"/>
                <a:gridCol w="317121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81" t="29602" r="27526" b="16317"/>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Backward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pic>
        <p:nvPicPr>
          <p:cNvPr id="17" name="Picture 16" descr="Image result for Addressable RGB LED"/>
          <p:cNvPicPr/>
          <p:nvPr/>
        </p:nvPicPr>
        <p:blipFill>
          <a:blip r:embed="rId8">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188"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28</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Cable and LED Connection Table</a:t>
            </a:r>
            <a:endParaRPr lang="en-US" dirty="0"/>
          </a:p>
        </p:txBody>
      </p:sp>
      <p:sp>
        <p:nvSpPr>
          <p:cNvPr id="11" name="Rectangle 2"/>
          <p:cNvSpPr>
            <a:spLocks noChangeArrowheads="1"/>
          </p:cNvSpPr>
          <p:nvPr/>
        </p:nvSpPr>
        <p:spPr bwMode="auto">
          <a:xfrm>
            <a:off x="607481" y="1136313"/>
            <a:ext cx="1135173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737707916"/>
              </p:ext>
            </p:extLst>
          </p:nvPr>
        </p:nvGraphicFramePr>
        <p:xfrm>
          <a:off x="2047176" y="1261175"/>
          <a:ext cx="8993716" cy="2436052"/>
        </p:xfrm>
        <a:graphic>
          <a:graphicData uri="http://schemas.openxmlformats.org/drawingml/2006/table">
            <a:tbl>
              <a:tblPr firstRow="1" firstCol="1" bandRow="1"/>
              <a:tblGrid>
                <a:gridCol w="2524823"/>
                <a:gridCol w="3466990"/>
                <a:gridCol w="300190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778150112"/>
              </p:ext>
            </p:extLst>
          </p:nvPr>
        </p:nvGraphicFramePr>
        <p:xfrm>
          <a:off x="2586568" y="3948268"/>
          <a:ext cx="8993716" cy="2849373"/>
        </p:xfrm>
        <a:graphic>
          <a:graphicData uri="http://schemas.openxmlformats.org/drawingml/2006/table">
            <a:tbl>
              <a:tblPr firstRow="1" firstCol="1" bandRow="1"/>
              <a:tblGrid>
                <a:gridCol w="2524824"/>
                <a:gridCol w="2344366"/>
                <a:gridCol w="4124526"/>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29</a:t>
            </a:r>
            <a:endParaRPr lang="en-US" dirty="0"/>
          </a:p>
        </p:txBody>
      </p:sp>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30</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a:t>
            </a:r>
            <a:r>
              <a:rPr lang="en-GB" b="1" dirty="0" smtClean="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1</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2</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a:t>
            </a:r>
            <a:r>
              <a:rPr lang="en-US" dirty="0" smtClean="0"/>
              <a:t>Female </a:t>
            </a:r>
            <a:r>
              <a:rPr lang="en-US" dirty="0"/>
              <a:t>to Male jumper wires </a:t>
            </a:r>
            <a:r>
              <a:rPr lang="en-US" dirty="0" smtClean="0"/>
              <a:t>(</a:t>
            </a:r>
            <a:r>
              <a:rPr lang="en-US" dirty="0"/>
              <a:t>X</a:t>
            </a:r>
            <a:r>
              <a:rPr lang="en-US" dirty="0" smtClean="0"/>
              <a:t>) </a:t>
            </a:r>
            <a:r>
              <a:rPr lang="en-US" dirty="0"/>
              <a:t>to the Buzzer, one wire will go to 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3</a:t>
            </a:r>
            <a:endParaRPr lang="en-US" dirty="0"/>
          </a:p>
        </p:txBody>
      </p:sp>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4</a:t>
            </a:r>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5</a:t>
            </a:r>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7</a:t>
            </a:r>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p>
          <a:p>
            <a:endParaRPr lang="en-US" dirty="0"/>
          </a:p>
          <a:p>
            <a:endParaRPr lang="en-US" dirty="0" smtClean="0"/>
          </a:p>
          <a:p>
            <a:r>
              <a:rPr lang="en-US" dirty="0" smtClean="0"/>
              <a:t>Install Mount with Servo Motor into the </a:t>
            </a:r>
            <a:r>
              <a:rPr lang="en-US" dirty="0"/>
              <a:t>C</a:t>
            </a:r>
            <a:r>
              <a:rPr lang="en-US" dirty="0" smtClean="0"/>
              <a:t>hassis Top plate rectangle in the front.  Route the servo motor cable 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8</a:t>
            </a:r>
            <a:endParaRPr lang="en-US" dirty="0"/>
          </a:p>
        </p:txBody>
      </p:sp>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a:extLst>
              <a:ext uri="{BEBA8EAE-BF5A-486C-A8C5-ECC9F3942E4B}">
                <a14:imgProps xmlns:a14="http://schemas.microsoft.com/office/drawing/2010/main">
                  <a14:imgLayer r:embed="rId3">
                    <a14:imgEffect>
                      <a14:backgroundRemoval t="1482" b="100000" l="11148" r="89399"/>
                    </a14:imgEffect>
                  </a14:imgLayer>
                </a14:imgProps>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val="0"/>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a:t>
            </a:fld>
            <a:r>
              <a:rPr lang="en-US" dirty="0" smtClean="0"/>
              <a:t>9</a:t>
            </a:r>
            <a:endParaRPr lang="en-US" dirty="0"/>
          </a:p>
        </p:txBody>
      </p:sp>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61352659"/>
              </p:ext>
            </p:extLst>
          </p:nvPr>
        </p:nvGraphicFramePr>
        <p:xfrm>
          <a:off x="607482" y="2098589"/>
          <a:ext cx="7943131" cy="1653288"/>
        </p:xfrm>
        <a:graphic>
          <a:graphicData uri="http://schemas.openxmlformats.org/drawingml/2006/table">
            <a:tbl>
              <a:tblPr firstRow="1" firstCol="1" bandRow="1"/>
              <a:tblGrid>
                <a:gridCol w="2651284"/>
                <a:gridCol w="2324911"/>
                <a:gridCol w="2966936"/>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112649082"/>
              </p:ext>
            </p:extLst>
          </p:nvPr>
        </p:nvGraphicFramePr>
        <p:xfrm>
          <a:off x="607481" y="4430135"/>
          <a:ext cx="7943132" cy="1653288"/>
        </p:xfrm>
        <a:graphic>
          <a:graphicData uri="http://schemas.openxmlformats.org/drawingml/2006/table">
            <a:tbl>
              <a:tblPr firstRow="1" firstCol="1" bandRow="1"/>
              <a:tblGrid>
                <a:gridCol w="2641557"/>
                <a:gridCol w="2324911"/>
                <a:gridCol w="2976664"/>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40</a:t>
            </a:r>
            <a:endParaRPr lang="en-US" dirty="0"/>
          </a:p>
        </p:txBody>
      </p:sp>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625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endParaRPr lang="en-GB" b="1" dirty="0" smtClean="0">
              <a:ea typeface="Segoe UI" panose="020B0502040204020203" pitchFamily="34" charset="0"/>
              <a:cs typeface="Segoe UI" panose="020B0502040204020203" pitchFamily="34" charset="0"/>
            </a:endParaRP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a:t>
            </a:r>
            <a:r>
              <a:rPr lang="en-GB" b="1" dirty="0" smtClean="0">
                <a:ea typeface="Segoe UI" panose="020B0502040204020203" pitchFamily="34" charset="0"/>
                <a:cs typeface="Segoe UI" panose="020B0502040204020203" pitchFamily="34" charset="0"/>
              </a:rPr>
              <a:t>-&gt;</a:t>
            </a:r>
          </a:p>
          <a:p>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examples </a:t>
            </a:r>
            <a:r>
              <a:rPr lang="en-GB" b="1" dirty="0" smtClean="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value (0 to 1023) 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41</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 -&gt;</a:t>
            </a:r>
            <a:br>
              <a:rPr lang="en-GB" b="1" dirty="0" smtClean="0">
                <a:ea typeface="Segoe UI" panose="020B0502040204020203" pitchFamily="34" charset="0"/>
                <a:cs typeface="Segoe UI" panose="020B0502040204020203" pitchFamily="34" charset="0"/>
              </a:rPr>
            </a:br>
            <a:r>
              <a:rPr lang="en-GB" b="1" dirty="0" smtClean="0">
                <a:ea typeface="Segoe UI" panose="020B0502040204020203" pitchFamily="34" charset="0"/>
                <a:cs typeface="Segoe UI" panose="020B0502040204020203" pitchFamily="34" charset="0"/>
              </a:rPr>
              <a:t>	</a:t>
            </a:r>
            <a:r>
              <a:rPr lang="en-GB" b="1" dirty="0" err="1" smtClean="0">
                <a:ea typeface="Segoe UI" panose="020B0502040204020203" pitchFamily="34" charset="0"/>
                <a:cs typeface="Segoe UI" panose="020B0502040204020203" pitchFamily="34" charset="0"/>
              </a:rPr>
              <a:t>NMMakers_FnF_Event</a:t>
            </a:r>
            <a:r>
              <a:rPr lang="en-GB" b="1" dirty="0" smtClean="0">
                <a:ea typeface="Segoe UI" panose="020B0502040204020203" pitchFamily="34" charset="0"/>
                <a:cs typeface="Segoe UI" panose="020B0502040204020203" pitchFamily="34" charset="0"/>
              </a:rPr>
              <a:t>-library </a:t>
            </a:r>
            <a:r>
              <a:rPr lang="en-GB" b="1" dirty="0">
                <a:ea typeface="Segoe UI" panose="020B0502040204020203" pitchFamily="34" charset="0"/>
                <a:cs typeface="Segoe UI" panose="020B0502040204020203" pitchFamily="34" charset="0"/>
              </a:rPr>
              <a:t>-&gt; e</a:t>
            </a:r>
            <a:r>
              <a:rPr lang="en-GB" b="1" dirty="0" smtClean="0">
                <a:ea typeface="Segoe UI" panose="020B0502040204020203" pitchFamily="34" charset="0"/>
                <a:cs typeface="Segoe UI" panose="020B0502040204020203" pitchFamily="34" charset="0"/>
              </a:rPr>
              <a:t>xamples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42</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4" y="1570036"/>
            <a:ext cx="10970683" cy="4862479"/>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connect:</a:t>
            </a:r>
          </a:p>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a:t>
            </a:r>
            <a:r>
              <a:rPr lang="fr-FR" b="1" dirty="0" smtClean="0">
                <a:solidFill>
                  <a:srgbClr val="002060"/>
                </a:solidFill>
                <a:ea typeface="Segoe UI" pitchFamily="34" charset="0"/>
                <a:cs typeface="Segoe UI" pitchFamily="34" charset="0"/>
              </a:rPr>
              <a:t>control </a:t>
            </a:r>
            <a:r>
              <a:rPr lang="fr-FR" b="1" dirty="0" err="1" smtClean="0">
                <a:solidFill>
                  <a:srgbClr val="002060"/>
                </a:solidFill>
                <a:ea typeface="Segoe UI" pitchFamily="34" charset="0"/>
                <a:cs typeface="Segoe UI" pitchFamily="34" charset="0"/>
              </a:rPr>
              <a:t>our</a:t>
            </a:r>
            <a:r>
              <a:rPr lang="fr-FR" b="1" dirty="0" smtClean="0">
                <a:solidFill>
                  <a:srgbClr val="002060"/>
                </a:solidFill>
                <a:ea typeface="Segoe UI" pitchFamily="34" charset="0"/>
                <a:cs typeface="Segoe UI" pitchFamily="34" charset="0"/>
              </a:rPr>
              <a:t> Racer!!!</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a:t>
            </a:r>
            <a:br>
              <a:rPr lang="en-GB" b="1" dirty="0">
                <a:ea typeface="Segoe UI" panose="020B0502040204020203" pitchFamily="34" charset="0"/>
                <a:cs typeface="Segoe UI" panose="020B0502040204020203" pitchFamily="34" charset="0"/>
              </a:rPr>
            </a:br>
            <a:r>
              <a:rPr lang="en-GB" b="1" dirty="0">
                <a:ea typeface="Segoe UI" panose="020B0502040204020203" pitchFamily="34" charset="0"/>
                <a:cs typeface="Segoe UI" panose="020B0502040204020203" pitchFamily="34" charset="0"/>
              </a:rPr>
              <a: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-library -&gt; 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ConnectedCar</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endParaRPr lang="en-US" dirty="0" smtClean="0"/>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44</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44</a:t>
            </a:r>
            <a:endParaRPr lang="en-US" dirty="0"/>
          </a:p>
        </p:txBody>
      </p:sp>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46</a:t>
            </a:fld>
            <a:endParaRPr lang="en-US" dirty="0">
              <a:solidFill>
                <a:prstClr val="white"/>
              </a:solidFill>
            </a:endParaRPr>
          </a:p>
        </p:txBody>
      </p:sp>
      <p:sp>
        <p:nvSpPr>
          <p:cNvPr id="10"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46</a:t>
            </a:r>
            <a:endParaRPr lang="en-US" dirty="0"/>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47</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48</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48</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72800" cy="639992"/>
          </a:xfrm>
        </p:spPr>
        <p:txBody>
          <a:bodyPr/>
          <a:lstStyle/>
          <a:p>
            <a:r>
              <a:rPr lang="en-US" dirty="0" smtClean="0"/>
              <a:t>Amazing </a:t>
            </a:r>
            <a:r>
              <a:rPr lang="en-US" dirty="0" smtClean="0"/>
              <a:t>Car </a:t>
            </a:r>
            <a:r>
              <a:rPr lang="en-US" dirty="0" smtClean="0"/>
              <a:t>Experience - Parts </a:t>
            </a:r>
            <a:r>
              <a:rPr lang="en-US" dirty="0" smtClean="0"/>
              <a:t>Placemat</a:t>
            </a:r>
            <a:endParaRPr lang="en-US" dirty="0"/>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49</a:t>
            </a:fld>
            <a:endParaRPr lang="en-US" dirty="0">
              <a:solidFill>
                <a:prstClr val="white"/>
              </a:solidFill>
            </a:endParaRPr>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87454216"/>
              </p:ext>
            </p:extLst>
          </p:nvPr>
        </p:nvGraphicFramePr>
        <p:xfrm>
          <a:off x="10487214" y="1085655"/>
          <a:ext cx="1520722" cy="1317432"/>
        </p:xfrm>
        <a:graphic>
          <a:graphicData uri="http://schemas.openxmlformats.org/presentationml/2006/ole">
            <mc:AlternateContent xmlns:mc="http://schemas.openxmlformats.org/markup-compatibility/2006">
              <mc:Choice xmlns:v="urn:schemas-microsoft-com:vml" Requires="v">
                <p:oleObj spid="_x0000_s6204" name="Acrobat Document" showAsIcon="1" r:id="rId3" imgW="914400" imgH="792360" progId="AcroExch.Document.11">
                  <p:link updateAutomatic="1"/>
                </p:oleObj>
              </mc:Choice>
              <mc:Fallback>
                <p:oleObj name="Acrobat Document" showAsIcon="1" r:id="rId3" imgW="914400" imgH="792360" progId="AcroExch.Document.11">
                  <p:link updateAutomatic="1"/>
                  <p:pic>
                    <p:nvPicPr>
                      <p:cNvPr id="0" name=""/>
                      <p:cNvPicPr/>
                      <p:nvPr/>
                    </p:nvPicPr>
                    <p:blipFill>
                      <a:blip r:embed="rId4"/>
                      <a:stretch>
                        <a:fillRect/>
                      </a:stretch>
                    </p:blipFill>
                    <p:spPr>
                      <a:xfrm>
                        <a:off x="10487214" y="1085655"/>
                        <a:ext cx="1520722" cy="1317432"/>
                      </a:xfrm>
                      <a:prstGeom prst="rect">
                        <a:avLst/>
                      </a:prstGeom>
                    </p:spPr>
                  </p:pic>
                </p:oleObj>
              </mc:Fallback>
            </mc:AlternateContent>
          </a:graphicData>
        </a:graphic>
      </p:graphicFrame>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49</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06" y="1051789"/>
            <a:ext cx="9798730" cy="5745852"/>
          </a:xfrm>
          <a:prstGeom prst="rect">
            <a:avLst/>
          </a:prstGeom>
        </p:spPr>
      </p:pic>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10854</TotalTime>
  <Words>2723</Words>
  <Application>Microsoft Office PowerPoint</Application>
  <PresentationFormat>Widescreen</PresentationFormat>
  <Paragraphs>538</Paragraphs>
  <Slides>50</Slides>
  <Notes>7</Notes>
  <HiddenSlides>0</HiddenSlides>
  <MMClips>0</MMClips>
  <ScaleCrop>false</ScaleCrop>
  <HeadingPairs>
    <vt:vector size="10" baseType="variant">
      <vt:variant>
        <vt:lpstr>Fonts Used</vt:lpstr>
      </vt:variant>
      <vt:variant>
        <vt:i4>9</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50</vt:i4>
      </vt:variant>
    </vt:vector>
  </HeadingPairs>
  <TitlesOfParts>
    <vt:vector size="62"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C:\Users\dmmanzan\Documents\Arduino\NMMakers_FnF_Event\Documents\FnFACE_Placemat.pdf</vt:lpstr>
      <vt:lpstr>Bitmap Image</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Test Motors</vt:lpstr>
      <vt:lpstr>Test Motors (cont.)</vt:lpstr>
      <vt:lpstr>Maker Racer: Speedway  Basic Racer</vt:lpstr>
      <vt:lpstr>Intermediate module</vt:lpstr>
      <vt:lpstr>Time to add lights and sound to our Racer...the Car</vt:lpstr>
      <vt:lpstr>Addressable RGB LEDs and Cable</vt:lpstr>
      <vt:lpstr>LED Cable and LED Connection Table</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Test Servo Motor and IR Proximity Sensor</vt:lpstr>
      <vt:lpstr>Test Servo Motor and IR Proximity Sensor</vt:lpstr>
      <vt:lpstr>Maker Racer: Road Rally  Advance Racer</vt:lpstr>
      <vt:lpstr>Smart and Connected Module</vt:lpstr>
      <vt:lpstr>Let’s make our Racer an Internet of Things device</vt:lpstr>
      <vt:lpstr>Backup Material</vt:lpstr>
      <vt:lpstr>Arduino IDE and Curie Boards</vt:lpstr>
      <vt:lpstr>Intel’s MicroComputer Comparison</vt:lpstr>
      <vt:lpstr>Arduino/Genuino 101 Specifications</vt:lpstr>
      <vt:lpstr>Amazing Car Experience - Parts Placemat</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137</cp:revision>
  <dcterms:created xsi:type="dcterms:W3CDTF">2016-04-05T18:39:33Z</dcterms:created>
  <dcterms:modified xsi:type="dcterms:W3CDTF">2016-04-19T14:22:18Z</dcterms:modified>
</cp:coreProperties>
</file>